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9" r:id="rId2"/>
    <p:sldId id="27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E2A"/>
    <a:srgbClr val="001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21147-780B-434C-BEE4-DB3A070E573E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3649B-C344-450D-9FEA-7027CFD605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146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233 works and 159 frames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61AC7-BDA3-41B7-A8D9-DA9D4F2EEBE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835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Ribera 328 – </a:t>
            </a:r>
            <a:r>
              <a:rPr lang="en-US" dirty="0" err="1"/>
              <a:t>Jusepe</a:t>
            </a:r>
            <a:r>
              <a:rPr lang="en-US" dirty="0"/>
              <a:t> Ribera, </a:t>
            </a:r>
            <a:r>
              <a:rPr lang="en-US" i="1" dirty="0"/>
              <a:t>The Poet</a:t>
            </a:r>
            <a:r>
              <a:rPr lang="en-US" dirty="0"/>
              <a:t>, c. 1621 [18-F2]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Rembrandt 323 –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Rembrandt, </a:t>
            </a:r>
            <a:r>
              <a:rPr lang="en-C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 Man Shading his Eyes with his Hand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1639 [10-F2]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61AC7-BDA3-41B7-A8D9-DA9D4F2EEBE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297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70758-B47B-4F96-A6CF-250590BFA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A5E9D8-38AA-47C8-A80A-D79299A30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2D9AB-0A1B-46F2-8AAD-DECF6E3FE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8A02-4435-4644-9DCB-54C6AC904A7C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A3879-DAE3-4D3D-B9CA-4FCF85FC6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D5754-BE8D-447F-A093-CDACBE8A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2425-5DA8-49BA-80A5-244173D5D2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656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E948-B945-42BE-8EE4-2369CBF55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9F0727-11D1-4477-85F0-4935BA97E4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6C663-CEEF-4065-B253-D7D37F5FC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8A02-4435-4644-9DCB-54C6AC904A7C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22FB1-CE58-4B66-9046-71BE4C958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96A92-6F2F-4486-A6ED-4FE26BF6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2425-5DA8-49BA-80A5-244173D5D2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295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28DDB3-DA5A-4086-8F5F-0157338C9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35211-D0D1-4B12-BD73-D9C3DD5FC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3924C-874D-4F15-83D6-1C67F7A1D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8A02-4435-4644-9DCB-54C6AC904A7C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F5D2C-9487-41EE-B156-91A345042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D979E-199F-43FF-ADCA-BBD462A7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2425-5DA8-49BA-80A5-244173D5D2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914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DDE07-4344-48AB-ADE7-4261A616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FFC06-3775-4743-8FDF-FAAA44B6E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5C1BB-160F-469D-84F6-1C9F0D99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8A02-4435-4644-9DCB-54C6AC904A7C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51030-FE55-47A7-8828-2E2FE4E40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E5AE5-7399-4E8E-BF86-62F33EBF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2425-5DA8-49BA-80A5-244173D5D2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266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E3A7B-4EA7-43C2-9309-4E170E4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A6F7B-657A-45C9-B9E1-308360FBE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243E1-C9CC-4F34-AB7D-4EEACE0E5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8A02-4435-4644-9DCB-54C6AC904A7C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30532-3388-40BA-8B8D-4FD21E75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A90A9-3818-4E35-8A8D-052692F0B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2425-5DA8-49BA-80A5-244173D5D2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966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C9903-D521-42DB-B1AE-18C6DE7EF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FE6BE-183D-4B3C-9F61-7F704F184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24B4F-F1A2-4F38-A504-1824661D5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0F3FC-07C0-4A60-9DAA-4351EBAB2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8A02-4435-4644-9DCB-54C6AC904A7C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F2686-848F-4740-9E34-3A184DCDE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36FE2-3907-4014-9C27-72F0E3241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2425-5DA8-49BA-80A5-244173D5D2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335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04E38-44DB-40A3-B0E7-093FEF848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0A4F4-0C00-4848-A0D1-C650DF678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AC4243-31D5-4BEA-AEAE-92C11ACD6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60E15-DEBB-40BF-BDAA-2912E922E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AD9564-7CB6-4767-845E-C663AD9CA7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BA1205-982B-4844-BBC2-376868D11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8A02-4435-4644-9DCB-54C6AC904A7C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FB4F57-C63F-4255-9DA2-480FC9D0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1189B4-D5AA-4579-ADA1-9BF63BE36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2425-5DA8-49BA-80A5-244173D5D2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84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39C8D-3926-4151-81C6-6929B044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5EEF9-D3BA-435B-8A00-6B9BC1029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8A02-4435-4644-9DCB-54C6AC904A7C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B10FF7-1A1A-4442-A9D9-A69B6CA9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AE95D-EAF9-46F1-9380-1AC59977B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2425-5DA8-49BA-80A5-244173D5D2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139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32F5D7-946C-4698-BF18-03329F6B4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8A02-4435-4644-9DCB-54C6AC904A7C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81F6B1-DD15-4E26-BB9D-0D678A655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46803-5B1E-4B61-B14B-749CF25CA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2425-5DA8-49BA-80A5-244173D5D2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714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50C6A-868A-4977-8E85-2F685F99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5C06B-FD44-48D9-B29E-372C74E69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819AE-B518-4FB1-B7F7-F9CD49C94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6DE985-998A-4945-924D-14D10503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8A02-4435-4644-9DCB-54C6AC904A7C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5AB93-03FB-4451-B002-0EB296B0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A6944-0428-4738-9040-97645B3E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2425-5DA8-49BA-80A5-244173D5D2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13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5D5B8-34AD-401B-B1F0-145635C14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918594-96DA-438E-8ABF-73F53AAADA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41138-A8C7-4126-ADB8-61A85E868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50FEC-00CF-4DE7-AD59-FF2F786FE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8A02-4435-4644-9DCB-54C6AC904A7C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4D0AE-D28B-4F90-B1FB-4F8EA91A0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FBBFE-CDE8-485A-8AB8-1728B7D83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2425-5DA8-49BA-80A5-244173D5D2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594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2BE5F7-98F0-44EF-9D47-30676FF8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1E5CC-B5C0-437D-B862-2B9E5B66F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B2CA9-E9EC-43A1-B7E7-B5836FDCC5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E8A02-4435-4644-9DCB-54C6AC904A7C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DCF2F-F435-4F77-9099-C2B7AB357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4C9D-9691-44C1-833C-2EA52DF78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62425-5DA8-49BA-80A5-244173D5D2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035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B994AD-DA28-4BDC-ADF8-93ACE6333C41}"/>
              </a:ext>
            </a:extLst>
          </p:cNvPr>
          <p:cNvSpPr txBox="1"/>
          <p:nvPr/>
        </p:nvSpPr>
        <p:spPr>
          <a:xfrm>
            <a:off x="585746" y="576268"/>
            <a:ext cx="1102050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The Collectors’ Cosmos:</a:t>
            </a:r>
          </a:p>
          <a:p>
            <a:pPr algn="ctr"/>
            <a:r>
              <a:rPr lang="en-US" sz="3600" dirty="0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The </a:t>
            </a:r>
            <a:r>
              <a:rPr lang="en-US" sz="3600" dirty="0" err="1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Meakins-McClaran</a:t>
            </a:r>
            <a:r>
              <a:rPr lang="en-US" sz="3600" dirty="0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 Print Collection</a:t>
            </a:r>
          </a:p>
          <a:p>
            <a:pPr algn="ctr"/>
            <a:endParaRPr lang="fr-FR" sz="1600" i="1" dirty="0">
              <a:solidFill>
                <a:schemeClr val="bg2">
                  <a:lumMod val="90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fr-FR" sz="1600" dirty="0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16 July – 14 </a:t>
            </a:r>
            <a:r>
              <a:rPr lang="fr-FR" sz="1600" dirty="0" err="1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November</a:t>
            </a:r>
            <a:r>
              <a:rPr lang="fr-FR" sz="1600" dirty="0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 2021 — National </a:t>
            </a:r>
            <a:r>
              <a:rPr lang="fr-FR" sz="1600" dirty="0" err="1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Gallery</a:t>
            </a:r>
            <a:r>
              <a:rPr lang="fr-FR" sz="1600" dirty="0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 of Canada, Ottawa</a:t>
            </a:r>
            <a:endParaRPr lang="en-US" sz="1600" dirty="0">
              <a:solidFill>
                <a:schemeClr val="bg2">
                  <a:lumMod val="90000"/>
                </a:schemeClr>
              </a:solidFill>
              <a:latin typeface="Garamond" panose="02020404030301010803" pitchFamily="18" charset="0"/>
            </a:endParaRPr>
          </a:p>
          <a:p>
            <a:pPr algn="ctr"/>
            <a:endParaRPr lang="fr-FR" sz="1600" i="1" dirty="0">
              <a:solidFill>
                <a:schemeClr val="bg2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endParaRPr lang="fr-FR" sz="1600" i="1" dirty="0">
              <a:solidFill>
                <a:schemeClr val="bg2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endParaRPr lang="fr-FR" sz="1600" i="1" dirty="0">
              <a:solidFill>
                <a:schemeClr val="bg2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fr-FR" sz="4800" i="1" dirty="0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A </a:t>
            </a:r>
            <a:r>
              <a:rPr lang="fr-FR" sz="4800" i="1" dirty="0" err="1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Preview</a:t>
            </a:r>
            <a:r>
              <a:rPr lang="fr-FR" sz="4800" i="1" dirty="0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 of the Exhibition</a:t>
            </a:r>
          </a:p>
          <a:p>
            <a:pPr algn="ctr"/>
            <a:endParaRPr lang="fr-FR" sz="2400" dirty="0">
              <a:solidFill>
                <a:schemeClr val="bg2">
                  <a:lumMod val="90000"/>
                </a:schemeClr>
              </a:solidFill>
              <a:latin typeface="Garamond" panose="02020404030301010803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fr-FR" sz="2400" dirty="0" err="1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Presented</a:t>
            </a:r>
            <a:r>
              <a:rPr lang="fr-FR" sz="2400" dirty="0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 by</a:t>
            </a:r>
          </a:p>
          <a:p>
            <a:pPr algn="ctr">
              <a:spcAft>
                <a:spcPts val="600"/>
              </a:spcAft>
            </a:pPr>
            <a:r>
              <a:rPr lang="fr-FR" sz="2800" dirty="0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Dr. Jonathan </a:t>
            </a:r>
            <a:r>
              <a:rPr lang="fr-FR" sz="2800" dirty="0" err="1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Meakins</a:t>
            </a:r>
            <a:endParaRPr lang="fr-FR" sz="2800" dirty="0">
              <a:solidFill>
                <a:schemeClr val="bg2">
                  <a:lumMod val="90000"/>
                </a:schemeClr>
              </a:solidFill>
              <a:latin typeface="Garamond" panose="02020404030301010803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fr-FR" sz="2400" dirty="0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&amp;</a:t>
            </a:r>
          </a:p>
          <a:p>
            <a:pPr algn="ctr"/>
            <a:r>
              <a:rPr lang="fr-FR" sz="2800" dirty="0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Erika Dolphin</a:t>
            </a:r>
          </a:p>
          <a:p>
            <a:pPr algn="ctr"/>
            <a:r>
              <a:rPr lang="fr-FR" sz="2000" dirty="0" err="1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Interim</a:t>
            </a:r>
            <a:r>
              <a:rPr lang="fr-FR" sz="2000" dirty="0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 Senior </a:t>
            </a:r>
            <a:r>
              <a:rPr lang="fr-FR" sz="2000" dirty="0" err="1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Curator</a:t>
            </a:r>
            <a:r>
              <a:rPr lang="fr-FR" sz="2000" dirty="0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 of </a:t>
            </a:r>
            <a:r>
              <a:rPr lang="fr-FR" sz="2000" dirty="0" err="1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Prints</a:t>
            </a:r>
            <a:r>
              <a:rPr lang="fr-FR" sz="2000" dirty="0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 &amp; Drawings, NGC</a:t>
            </a:r>
          </a:p>
        </p:txBody>
      </p:sp>
    </p:spTree>
    <p:extLst>
      <p:ext uri="{BB962C8B-B14F-4D97-AF65-F5344CB8AC3E}">
        <p14:creationId xmlns:p14="http://schemas.microsoft.com/office/powerpoint/2010/main" val="138866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9267E3-99B9-4909-A022-B820D480A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07" y="389211"/>
            <a:ext cx="4121871" cy="52871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763E76-B1EF-4A60-B8DA-26C4C6F1D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165" y="389211"/>
            <a:ext cx="4342082" cy="52871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8D3205-4085-4B6F-9A33-5217EC050692}"/>
              </a:ext>
            </a:extLst>
          </p:cNvPr>
          <p:cNvSpPr txBox="1"/>
          <p:nvPr/>
        </p:nvSpPr>
        <p:spPr>
          <a:xfrm>
            <a:off x="984707" y="5777569"/>
            <a:ext cx="4369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90000"/>
                  </a:schemeClr>
                </a:solidFill>
              </a:rPr>
              <a:t>Jusepe de Ribera</a:t>
            </a:r>
          </a:p>
          <a:p>
            <a:r>
              <a:rPr lang="pt-BR" sz="1600" i="1" dirty="0">
                <a:solidFill>
                  <a:schemeClr val="bg2">
                    <a:lumMod val="90000"/>
                  </a:schemeClr>
                </a:solidFill>
              </a:rPr>
              <a:t>The Poet </a:t>
            </a:r>
            <a:r>
              <a:rPr lang="pt-BR" sz="1600" dirty="0">
                <a:solidFill>
                  <a:schemeClr val="bg2">
                    <a:lumMod val="90000"/>
                  </a:schemeClr>
                </a:solidFill>
              </a:rPr>
              <a:t>c. 1620–21</a:t>
            </a:r>
          </a:p>
          <a:p>
            <a:r>
              <a:rPr lang="pt-BR" sz="1600" dirty="0">
                <a:solidFill>
                  <a:schemeClr val="bg2">
                    <a:lumMod val="90000"/>
                  </a:schemeClr>
                </a:solidFill>
              </a:rPr>
              <a:t>etching</a:t>
            </a:r>
            <a:endParaRPr lang="en-CA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0A4B9-6602-495B-9219-A92B22C27374}"/>
              </a:ext>
            </a:extLst>
          </p:cNvPr>
          <p:cNvSpPr txBox="1"/>
          <p:nvPr/>
        </p:nvSpPr>
        <p:spPr>
          <a:xfrm>
            <a:off x="6712857" y="5777569"/>
            <a:ext cx="4369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Rembrandt van Rijn</a:t>
            </a:r>
          </a:p>
          <a:p>
            <a:r>
              <a:rPr lang="en-US" sz="1600" i="1" dirty="0">
                <a:solidFill>
                  <a:schemeClr val="bg2">
                    <a:lumMod val="90000"/>
                  </a:schemeClr>
                </a:solidFill>
              </a:rPr>
              <a:t>Old Man Shading His Eyes with His Hand </a:t>
            </a:r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c. 1639</a:t>
            </a:r>
          </a:p>
          <a:p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etching and </a:t>
            </a:r>
            <a:r>
              <a:rPr lang="en-US" sz="1600" dirty="0" err="1">
                <a:solidFill>
                  <a:schemeClr val="bg2">
                    <a:lumMod val="90000"/>
                  </a:schemeClr>
                </a:solidFill>
              </a:rPr>
              <a:t>drypoint</a:t>
            </a:r>
            <a:endParaRPr lang="en-CA" sz="16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67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111</Words>
  <Application>Microsoft Office PowerPoint</Application>
  <PresentationFormat>Widescreen</PresentationFormat>
  <Paragraphs>25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Bookman Old Style</vt:lpstr>
      <vt:lpstr>Calibri</vt:lpstr>
      <vt:lpstr>Calibri Light</vt:lpstr>
      <vt:lpstr>Garamond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Dolphin, Erika</dc:creator>
  <cp:lastModifiedBy>Dolphin, Erika</cp:lastModifiedBy>
  <cp:revision>2</cp:revision>
  <dcterms:created xsi:type="dcterms:W3CDTF">2021-06-02T14:33:35Z</dcterms:created>
  <dcterms:modified xsi:type="dcterms:W3CDTF">2021-06-02T14:43:55Z</dcterms:modified>
</cp:coreProperties>
</file>